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4" r:id="rId8"/>
    <p:sldId id="265" r:id="rId9"/>
    <p:sldId id="266" r:id="rId10"/>
    <p:sldId id="268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59C74-096D-48B9-8565-77E3E44F4139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67C1-A209-4010-9D6C-0D1F8F74C63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36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777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708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67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193ABE-27F5-4C18-9E19-0FD76C90746E}" type="slidenum">
              <a:rPr lang="en-CA" smtClean="0"/>
              <a:pPr eaLnBrk="1" hangingPunct="1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345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20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E9DC92-9581-435E-BC95-47F0CF6168AF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682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4B600-9195-4887-9041-B2B9C4BD0EBF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544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14F5CA-4493-41DE-BBCB-5CD3F4D0833D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870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82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39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37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7.bin"/><Relationship Id="rId42" Type="http://schemas.openxmlformats.org/officeDocument/2006/relationships/image" Target="../media/image1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5.wmf"/><Relationship Id="rId38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7.wmf"/><Relationship Id="rId40" Type="http://schemas.openxmlformats.org/officeDocument/2006/relationships/oleObject" Target="../embeddings/oleObject20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8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wmf"/><Relationship Id="rId43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9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6.wmf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>
            <a:normAutofit/>
          </a:bodyPr>
          <a:lstStyle/>
          <a:p>
            <a:r>
              <a:rPr lang="en-CA"/>
              <a:t>Section 1.3 Prime Factorization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1729-1B8F-47AF-849A-0E85C7D2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196752"/>
            <a:ext cx="3263167" cy="299330"/>
          </a:xfrm>
        </p:spPr>
        <p:txBody>
          <a:bodyPr>
            <a:normAutofit/>
          </a:bodyPr>
          <a:lstStyle/>
          <a:p>
            <a:r>
              <a:rPr lang="en-CA" sz="1200" dirty="0"/>
              <a:t>Math Prize for Girls 2015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4D9D9B-F19D-4C8A-AEF5-8289802DD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624"/>
            <a:ext cx="9144000" cy="124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3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83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What are factors?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5"/>
            <a:ext cx="8507288" cy="4176463"/>
          </a:xfrm>
        </p:spPr>
        <p:txBody>
          <a:bodyPr/>
          <a:lstStyle/>
          <a:p>
            <a:pPr eaLnBrk="1" hangingPunct="1"/>
            <a:r>
              <a:rPr lang="en-CA" dirty="0"/>
              <a:t>An integer which evenly divides a number without leaving a remainder</a:t>
            </a:r>
          </a:p>
          <a:p>
            <a:pPr eaLnBrk="1" hangingPunct="1"/>
            <a:endParaRPr lang="en-CA" sz="1200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 err="1"/>
              <a:t>ie</a:t>
            </a:r>
            <a:r>
              <a:rPr lang="en-CA" dirty="0"/>
              <a:t>: What are all the factors of 24?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{1 , 2, 3, 4, 6, 8, 12, 24}</a:t>
            </a:r>
            <a:br>
              <a:rPr lang="en-CA" dirty="0"/>
            </a:br>
            <a:endParaRPr lang="en-CA" dirty="0"/>
          </a:p>
          <a:p>
            <a:pPr eaLnBrk="1" hangingPunct="1"/>
            <a:r>
              <a:rPr lang="en-CA" dirty="0"/>
              <a:t>A number with only two factors are called:</a:t>
            </a:r>
            <a:br>
              <a:rPr lang="en-CA" dirty="0"/>
            </a:br>
            <a:r>
              <a:rPr lang="en-CA" dirty="0"/>
              <a:t>“Prime Numbers”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 err="1"/>
              <a:t>Ie</a:t>
            </a:r>
            <a:r>
              <a:rPr lang="en-CA" dirty="0"/>
              <a:t>: List all the prime numbers less than 100: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eaLnBrk="1" hangingPunct="1"/>
            <a:endParaRPr lang="en-CA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558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35BBC-5B59-411D-B812-CC8B67F722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280831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Two prime numbers have a sum of 84679.  What is their positive difference?</a:t>
            </a:r>
          </a:p>
        </p:txBody>
      </p:sp>
    </p:spTree>
    <p:extLst>
      <p:ext uri="{BB962C8B-B14F-4D97-AF65-F5344CB8AC3E}">
        <p14:creationId xmlns:p14="http://schemas.microsoft.com/office/powerpoint/2010/main" val="14244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II) Prime Factorization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43863" cy="1785938"/>
          </a:xfrm>
        </p:spPr>
        <p:txBody>
          <a:bodyPr/>
          <a:lstStyle/>
          <a:p>
            <a:pPr eaLnBrk="1" hangingPunct="1"/>
            <a:r>
              <a:rPr lang="en-CA"/>
              <a:t>A decomposition of a number where all its factors are prime numbers</a:t>
            </a:r>
          </a:p>
          <a:p>
            <a:pPr eaLnBrk="1" hangingPunct="1"/>
            <a:r>
              <a:rPr lang="en-CA"/>
              <a:t>Use the divisibility rules to break the numbers down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/>
              <a:t>   </a:t>
            </a:r>
            <a:r>
              <a:rPr lang="en-CA" sz="2000"/>
              <a:t>ie: Find the Prime Factorization of the following numbers</a:t>
            </a:r>
          </a:p>
          <a:p>
            <a:pPr eaLnBrk="1" hangingPunct="1">
              <a:buFont typeface="Wingdings" pitchFamily="2" charset="2"/>
              <a:buNone/>
            </a:pPr>
            <a:endParaRPr lang="en-CA" sz="200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14438" y="3000375"/>
          <a:ext cx="7143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79158" imgH="177646" progId="Equation.DSMT4">
                  <p:embed/>
                </p:oleObj>
              </mc:Choice>
              <mc:Fallback>
                <p:oleObj name="Equation" r:id="rId4" imgW="279158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000375"/>
                        <a:ext cx="7143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71538" y="3794125"/>
          <a:ext cx="4857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90335" imgH="164957" progId="Equation.DSMT4">
                  <p:embed/>
                </p:oleObj>
              </mc:Choice>
              <mc:Fallback>
                <p:oleObj name="Equation" r:id="rId6" imgW="190335" imgH="164957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794125"/>
                        <a:ext cx="4857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27075" y="4546600"/>
          <a:ext cx="84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329914" imgH="177646" progId="Equation.DSMT4">
                  <p:embed/>
                </p:oleObj>
              </mc:Choice>
              <mc:Fallback>
                <p:oleObj name="Equation" r:id="rId8" imgW="329914" imgH="177646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4546600"/>
                        <a:ext cx="8445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857375" y="3786188"/>
          <a:ext cx="487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90335" imgH="177646" progId="Equation.DSMT4">
                  <p:embed/>
                </p:oleObj>
              </mc:Choice>
              <mc:Fallback>
                <p:oleObj name="Equation" r:id="rId10" imgW="190335" imgH="177646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786188"/>
                        <a:ext cx="4873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714500" y="4546600"/>
          <a:ext cx="8778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342603" imgH="177646" progId="Equation.DSMT4">
                  <p:embed/>
                </p:oleObj>
              </mc:Choice>
              <mc:Fallback>
                <p:oleObj name="Equation" r:id="rId12" imgW="342603" imgH="177646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546600"/>
                        <a:ext cx="8778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0800000" flipV="1">
            <a:off x="1143000" y="3429000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71625" y="3429000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072481" y="4215607"/>
            <a:ext cx="4270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750219" y="4250531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1072356" y="4215607"/>
            <a:ext cx="4270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50094" y="4250531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996950" y="5364163"/>
          <a:ext cx="8763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342603" imgH="164957" progId="Equation.DSMT4">
                  <p:embed/>
                </p:oleObj>
              </mc:Choice>
              <mc:Fallback>
                <p:oleObj name="Equation" r:id="rId14" imgW="342603" imgH="164957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364163"/>
                        <a:ext cx="8763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16200000" flipH="1">
            <a:off x="1358106" y="5001419"/>
            <a:ext cx="4270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035844" y="5036344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47650" y="6072188"/>
          <a:ext cx="1038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405872" imgH="177569" progId="Equation.DSMT4">
                  <p:embed/>
                </p:oleObj>
              </mc:Choice>
              <mc:Fallback>
                <p:oleObj name="Equation" r:id="rId16" imgW="405872" imgH="177569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6072188"/>
                        <a:ext cx="10382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1314450" y="5981700"/>
          <a:ext cx="7794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304536" imgH="203024" progId="Equation.DSMT4">
                  <p:embed/>
                </p:oleObj>
              </mc:Choice>
              <mc:Fallback>
                <p:oleObj name="Equation" r:id="rId18" imgW="304536" imgH="203024" progId="Equation.DSMT4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5981700"/>
                        <a:ext cx="7794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2143125" y="6019800"/>
          <a:ext cx="7143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279279" imgH="215806" progId="Equation.DSMT4">
                  <p:embed/>
                </p:oleObj>
              </mc:Choice>
              <mc:Fallback>
                <p:oleObj name="Equation" r:id="rId20" imgW="279279" imgH="215806" progId="Equation.DSMT4">
                  <p:embed/>
                  <p:pic>
                    <p:nvPicPr>
                      <p:cNvPr id="2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6019800"/>
                        <a:ext cx="7143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2895600" y="6019800"/>
          <a:ext cx="3905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52268" imgH="215713" progId="Equation.DSMT4">
                  <p:embed/>
                </p:oleObj>
              </mc:Choice>
              <mc:Fallback>
                <p:oleObj name="Equation" r:id="rId22" imgW="152268" imgH="215713" progId="Equation.DSMT4">
                  <p:embed/>
                  <p:pic>
                    <p:nvPicPr>
                      <p:cNvPr id="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019800"/>
                        <a:ext cx="3905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5413375" y="3000375"/>
          <a:ext cx="7477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291847" imgH="177646" progId="Equation.DSMT4">
                  <p:embed/>
                </p:oleObj>
              </mc:Choice>
              <mc:Fallback>
                <p:oleObj name="Equation" r:id="rId24" imgW="291847" imgH="177646" progId="Equation.DSMT4">
                  <p:embed/>
                  <p:pic>
                    <p:nvPicPr>
                      <p:cNvPr id="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3000375"/>
                        <a:ext cx="7477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5070475" y="3778250"/>
          <a:ext cx="5175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202936" imgH="177569" progId="Equation.DSMT4">
                  <p:embed/>
                </p:oleObj>
              </mc:Choice>
              <mc:Fallback>
                <p:oleObj name="Equation" r:id="rId26" imgW="202936" imgH="177569" progId="Equation.DSMT4">
                  <p:embed/>
                  <p:pic>
                    <p:nvPicPr>
                      <p:cNvPr id="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3778250"/>
                        <a:ext cx="5175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4852988" y="4546600"/>
          <a:ext cx="10048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393359" imgH="177646" progId="Equation.DSMT4">
                  <p:embed/>
                </p:oleObj>
              </mc:Choice>
              <mc:Fallback>
                <p:oleObj name="Equation" r:id="rId28" imgW="393359" imgH="177646" progId="Equation.DSMT4">
                  <p:embed/>
                  <p:pic>
                    <p:nvPicPr>
                      <p:cNvPr id="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546600"/>
                        <a:ext cx="10048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6072188" y="3786188"/>
          <a:ext cx="4873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190335" imgH="177646" progId="Equation.DSMT4">
                  <p:embed/>
                </p:oleObj>
              </mc:Choice>
              <mc:Fallback>
                <p:oleObj name="Equation" r:id="rId30" imgW="190335" imgH="177646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786188"/>
                        <a:ext cx="4873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6"/>
          <p:cNvGraphicFramePr>
            <a:graphicFrameLocks noChangeAspect="1"/>
          </p:cNvGraphicFramePr>
          <p:nvPr/>
        </p:nvGraphicFramePr>
        <p:xfrm>
          <a:off x="5980113" y="4546600"/>
          <a:ext cx="8778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1" imgW="342603" imgH="177646" progId="Equation.DSMT4">
                  <p:embed/>
                </p:oleObj>
              </mc:Choice>
              <mc:Fallback>
                <p:oleObj name="Equation" r:id="rId31" imgW="342603" imgH="177646" progId="Equation.DSMT4">
                  <p:embed/>
                  <p:pic>
                    <p:nvPicPr>
                      <p:cNvPr id="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4546600"/>
                        <a:ext cx="8778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rot="10800000" flipV="1">
            <a:off x="5357813" y="3429000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786438" y="3429000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323013" y="4179888"/>
            <a:ext cx="4270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000750" y="4286250"/>
            <a:ext cx="4286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287169" y="4215607"/>
            <a:ext cx="4270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964906" y="4250532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17"/>
          <p:cNvGraphicFramePr>
            <a:graphicFrameLocks noChangeAspect="1"/>
          </p:cNvGraphicFramePr>
          <p:nvPr/>
        </p:nvGraphicFramePr>
        <p:xfrm>
          <a:off x="5299075" y="5348288"/>
          <a:ext cx="84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2" imgW="329914" imgH="177646" progId="Equation.DSMT4">
                  <p:embed/>
                </p:oleObj>
              </mc:Choice>
              <mc:Fallback>
                <p:oleObj name="Equation" r:id="rId32" imgW="329914" imgH="177646" progId="Equation.DSMT4">
                  <p:embed/>
                  <p:pic>
                    <p:nvPicPr>
                      <p:cNvPr id="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5348288"/>
                        <a:ext cx="8445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16200000" flipH="1">
            <a:off x="5644356" y="5001419"/>
            <a:ext cx="4270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5322094" y="5036344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18"/>
          <p:cNvGraphicFramePr>
            <a:graphicFrameLocks noChangeAspect="1"/>
          </p:cNvGraphicFramePr>
          <p:nvPr/>
        </p:nvGraphicFramePr>
        <p:xfrm>
          <a:off x="4446588" y="6072188"/>
          <a:ext cx="10699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4" imgW="418918" imgH="177723" progId="Equation.DSMT4">
                  <p:embed/>
                </p:oleObj>
              </mc:Choice>
              <mc:Fallback>
                <p:oleObj name="Equation" r:id="rId34" imgW="418918" imgH="177723" progId="Equation.DSMT4">
                  <p:embed/>
                  <p:pic>
                    <p:nvPicPr>
                      <p:cNvPr id="4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6072188"/>
                        <a:ext cx="10699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9"/>
          <p:cNvGraphicFramePr>
            <a:graphicFrameLocks noChangeAspect="1"/>
          </p:cNvGraphicFramePr>
          <p:nvPr/>
        </p:nvGraphicFramePr>
        <p:xfrm>
          <a:off x="5529263" y="5981700"/>
          <a:ext cx="7794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6" imgW="304536" imgH="203024" progId="Equation.DSMT4">
                  <p:embed/>
                </p:oleObj>
              </mc:Choice>
              <mc:Fallback>
                <p:oleObj name="Equation" r:id="rId36" imgW="304536" imgH="203024" progId="Equation.DSMT4">
                  <p:embed/>
                  <p:pic>
                    <p:nvPicPr>
                      <p:cNvPr id="4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5981700"/>
                        <a:ext cx="77946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0"/>
          <p:cNvGraphicFramePr>
            <a:graphicFrameLocks noChangeAspect="1"/>
          </p:cNvGraphicFramePr>
          <p:nvPr/>
        </p:nvGraphicFramePr>
        <p:xfrm>
          <a:off x="6342063" y="6019800"/>
          <a:ext cx="7477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8" imgW="291847" imgH="215713" progId="Equation.DSMT4">
                  <p:embed/>
                </p:oleObj>
              </mc:Choice>
              <mc:Fallback>
                <p:oleObj name="Equation" r:id="rId38" imgW="291847" imgH="215713" progId="Equation.DSMT4">
                  <p:embed/>
                  <p:pic>
                    <p:nvPicPr>
                      <p:cNvPr id="4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6019800"/>
                        <a:ext cx="747712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1"/>
          <p:cNvGraphicFramePr>
            <a:graphicFrameLocks noChangeAspect="1"/>
          </p:cNvGraphicFramePr>
          <p:nvPr/>
        </p:nvGraphicFramePr>
        <p:xfrm>
          <a:off x="7110413" y="6019800"/>
          <a:ext cx="3905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0" imgW="152268" imgH="215713" progId="Equation.DSMT4">
                  <p:embed/>
                </p:oleObj>
              </mc:Choice>
              <mc:Fallback>
                <p:oleObj name="Equation" r:id="rId40" imgW="152268" imgH="215713" progId="Equation.DSMT4">
                  <p:embed/>
                  <p:pic>
                    <p:nvPicPr>
                      <p:cNvPr id="4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6019800"/>
                        <a:ext cx="3905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2"/>
          <p:cNvGraphicFramePr>
            <a:graphicFrameLocks noChangeAspect="1"/>
          </p:cNvGraphicFramePr>
          <p:nvPr/>
        </p:nvGraphicFramePr>
        <p:xfrm>
          <a:off x="4441825" y="5348288"/>
          <a:ext cx="84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1" imgW="329914" imgH="177646" progId="Equation.DSMT4">
                  <p:embed/>
                </p:oleObj>
              </mc:Choice>
              <mc:Fallback>
                <p:oleObj name="Equation" r:id="rId41" imgW="329914" imgH="177646" progId="Equation.DSMT4">
                  <p:embed/>
                  <p:pic>
                    <p:nvPicPr>
                      <p:cNvPr id="4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5348288"/>
                        <a:ext cx="8445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rot="16200000" flipH="1">
            <a:off x="4822031" y="5036345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500562" y="5000626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1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III) Perfect Squares and Cubes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043863" cy="1571625"/>
          </a:xfrm>
        </p:spPr>
        <p:txBody>
          <a:bodyPr/>
          <a:lstStyle/>
          <a:p>
            <a:pPr eaLnBrk="1" hangingPunct="1"/>
            <a:r>
              <a:rPr lang="en-CA"/>
              <a:t>In order to be a perfect square, all the exponents of the prime factors must be even</a:t>
            </a:r>
            <a:br>
              <a:rPr lang="en-CA"/>
            </a:br>
            <a:endParaRPr lang="en-CA" sz="1200"/>
          </a:p>
          <a:p>
            <a:pPr eaLnBrk="1" hangingPunct="1">
              <a:buFont typeface="Wingdings" pitchFamily="2" charset="2"/>
              <a:buNone/>
            </a:pPr>
            <a:r>
              <a:rPr lang="en-CA"/>
              <a:t>ie: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000125" y="2071688"/>
          <a:ext cx="7858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42603" imgH="177646" progId="Equation.DSMT4">
                  <p:embed/>
                </p:oleObj>
              </mc:Choice>
              <mc:Fallback>
                <p:oleObj name="Equation" r:id="rId4" imgW="342603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071688"/>
                        <a:ext cx="785813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851025" y="2000250"/>
          <a:ext cx="10779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69696" imgH="215806" progId="Equation.DSMT4">
                  <p:embed/>
                </p:oleObj>
              </mc:Choice>
              <mc:Fallback>
                <p:oleObj name="Equation" r:id="rId6" imgW="469696" imgH="215806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000250"/>
                        <a:ext cx="10779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928688" y="2714625"/>
          <a:ext cx="9302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05872" imgH="177569" progId="Equation.DSMT4">
                  <p:embed/>
                </p:oleObj>
              </mc:Choice>
              <mc:Fallback>
                <p:oleObj name="Equation" r:id="rId8" imgW="405872" imgH="177569" progId="Equation.DSMT4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714625"/>
                        <a:ext cx="93027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857375" y="2643188"/>
          <a:ext cx="10779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69696" imgH="215806" progId="Equation.DSMT4">
                  <p:embed/>
                </p:oleObj>
              </mc:Choice>
              <mc:Fallback>
                <p:oleObj name="Equation" r:id="rId10" imgW="469696" imgH="215806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643188"/>
                        <a:ext cx="10779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01713" y="3357563"/>
          <a:ext cx="7842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342603" imgH="177646" progId="Equation.DSMT4">
                  <p:embed/>
                </p:oleObj>
              </mc:Choice>
              <mc:Fallback>
                <p:oleObj name="Equation" r:id="rId12" imgW="342603" imgH="177646" progId="Equation.DSMT4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357563"/>
                        <a:ext cx="78422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785938" y="3286125"/>
          <a:ext cx="4079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77569" imgH="202936" progId="Equation.DSMT4">
                  <p:embed/>
                </p:oleObj>
              </mc:Choice>
              <mc:Fallback>
                <p:oleObj name="Equation" r:id="rId14" imgW="177569" imgH="202936" progId="Equation.DSMT4">
                  <p:embed/>
                  <p:pic>
                    <p:nvPicPr>
                      <p:cNvPr id="22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286125"/>
                        <a:ext cx="40798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2071688"/>
            <a:ext cx="4483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All the exponents of the prime factors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are even!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3929063"/>
            <a:ext cx="80438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In order to be a perfect cube, all the exponents of the prime factors must be a multiple of 3</a:t>
            </a:r>
            <a:br>
              <a:rPr lang="en-CA" sz="2400" dirty="0">
                <a:latin typeface="+mn-lt"/>
              </a:rPr>
            </a:br>
            <a:endParaRPr lang="en-CA" sz="1200" dirty="0">
              <a:latin typeface="+mn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 err="1">
                <a:latin typeface="+mn-lt"/>
              </a:rPr>
              <a:t>ie</a:t>
            </a:r>
            <a:r>
              <a:rPr lang="en-CA" sz="2400" dirty="0">
                <a:latin typeface="+mn-lt"/>
              </a:rPr>
              <a:t>: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173163" y="5000625"/>
          <a:ext cx="58261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253670" imgH="177569" progId="Equation.DSMT4">
                  <p:embed/>
                </p:oleObj>
              </mc:Choice>
              <mc:Fallback>
                <p:oleObj name="Equation" r:id="rId16" imgW="253670" imgH="177569" progId="Equation.DSMT4">
                  <p:embed/>
                  <p:pic>
                    <p:nvPicPr>
                      <p:cNvPr id="225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5000625"/>
                        <a:ext cx="582612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878013" y="4943475"/>
          <a:ext cx="4079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77569" imgH="202936" progId="Equation.DSMT4">
                  <p:embed/>
                </p:oleObj>
              </mc:Choice>
              <mc:Fallback>
                <p:oleObj name="Equation" r:id="rId18" imgW="177569" imgH="202936" progId="Equation.DSMT4">
                  <p:embed/>
                  <p:pic>
                    <p:nvPicPr>
                      <p:cNvPr id="225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4943475"/>
                        <a:ext cx="40798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841375" y="5643563"/>
          <a:ext cx="9588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418918" imgH="177723" progId="Equation.DSMT4">
                  <p:embed/>
                </p:oleObj>
              </mc:Choice>
              <mc:Fallback>
                <p:oleObj name="Equation" r:id="rId20" imgW="418918" imgH="177723" progId="Equation.DSMT4">
                  <p:embed/>
                  <p:pic>
                    <p:nvPicPr>
                      <p:cNvPr id="225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5643563"/>
                        <a:ext cx="95885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943100" y="5572125"/>
          <a:ext cx="10493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457002" imgH="215806" progId="Equation.DSMT4">
                  <p:embed/>
                </p:oleObj>
              </mc:Choice>
              <mc:Fallback>
                <p:oleObj name="Equation" r:id="rId22" imgW="457002" imgH="215806" progId="Equation.DSMT4">
                  <p:embed/>
                  <p:pic>
                    <p:nvPicPr>
                      <p:cNvPr id="225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5572125"/>
                        <a:ext cx="104933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073150" y="6286500"/>
          <a:ext cx="7842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342603" imgH="177646" progId="Equation.DSMT4">
                  <p:embed/>
                </p:oleObj>
              </mc:Choice>
              <mc:Fallback>
                <p:oleObj name="Equation" r:id="rId24" imgW="342603" imgH="177646" progId="Equation.DSMT4">
                  <p:embed/>
                  <p:pic>
                    <p:nvPicPr>
                      <p:cNvPr id="225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6286500"/>
                        <a:ext cx="78422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1857375" y="6215063"/>
          <a:ext cx="4079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177569" imgH="202936" progId="Equation.DSMT4">
                  <p:embed/>
                </p:oleObj>
              </mc:Choice>
              <mc:Fallback>
                <p:oleObj name="Equation" r:id="rId25" imgW="177569" imgH="202936" progId="Equation.DSMT4">
                  <p:embed/>
                  <p:pic>
                    <p:nvPicPr>
                      <p:cNvPr id="225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6215063"/>
                        <a:ext cx="40798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00438" y="5143500"/>
            <a:ext cx="4483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All the exponents of the prime factors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are multiples of 3!</a:t>
            </a:r>
          </a:p>
        </p:txBody>
      </p:sp>
      <p:sp>
        <p:nvSpPr>
          <p:cNvPr id="1128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075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/>
              <a:t>Ex: What is the lowest value of “k”, where “k” is an integer, so that “N” is a perfect square?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428625" y="1643063"/>
          <a:ext cx="19224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926698" imgH="215806" progId="Equation.DSMT4">
                  <p:embed/>
                </p:oleObj>
              </mc:Choice>
              <mc:Fallback>
                <p:oleObj name="Equation" r:id="rId4" imgW="926698" imgH="215806" progId="Equation.DSMT4">
                  <p:embed/>
                  <p:pic>
                    <p:nvPicPr>
                      <p:cNvPr id="1229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643063"/>
                        <a:ext cx="19224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5124450" y="1695450"/>
          <a:ext cx="1947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939392" imgH="215806" progId="Equation.DSMT4">
                  <p:embed/>
                </p:oleObj>
              </mc:Choice>
              <mc:Fallback>
                <p:oleObj name="Equation" r:id="rId6" imgW="939392" imgH="215806" progId="Equation.DSMT4">
                  <p:embed/>
                  <p:pic>
                    <p:nvPicPr>
                      <p:cNvPr id="1229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1695450"/>
                        <a:ext cx="19478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157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003232" cy="1108720"/>
          </a:xfrm>
        </p:spPr>
        <p:txBody>
          <a:bodyPr/>
          <a:lstStyle/>
          <a:p>
            <a:pPr>
              <a:buNone/>
            </a:pPr>
            <a:r>
              <a:rPr lang="en-CA" dirty="0"/>
              <a:t>For what integer n &gt; 0 is the equation true for all value of “k”?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79713" y="1052736"/>
          <a:ext cx="4608512" cy="8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549080" imgH="279360" progId="Equation.DSMT4">
                  <p:embed/>
                </p:oleObj>
              </mc:Choice>
              <mc:Fallback>
                <p:oleObj name="Equation" r:id="rId4" imgW="154908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3" y="1052736"/>
                        <a:ext cx="4608512" cy="8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1396752"/>
          </a:xfrm>
        </p:spPr>
        <p:txBody>
          <a:bodyPr/>
          <a:lstStyle/>
          <a:p>
            <a:pPr>
              <a:buNone/>
            </a:pPr>
            <a:r>
              <a:rPr lang="en-CA" dirty="0"/>
              <a:t>If “N” is the product of three different primes, then its least possible value will be 30 because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39346" y="735181"/>
          <a:ext cx="2077070" cy="46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799920" imgH="177480" progId="Equation.DSMT4">
                  <p:embed/>
                </p:oleObj>
              </mc:Choice>
              <mc:Fallback>
                <p:oleObj name="Equation" r:id="rId4" imgW="79992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346" y="735181"/>
                        <a:ext cx="2077070" cy="461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824336"/>
            <a:ext cx="8291264" cy="1396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CA" sz="2400" dirty="0"/>
              <a:t>Now do the same thing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“N” is less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 1000, what is the largest possible value for “N”?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5928" y="1536576"/>
            <a:ext cx="8291264" cy="1396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“N” is less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 100, what is the largest possible value for “N”?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278726"/>
          </a:xfrm>
        </p:spPr>
        <p:txBody>
          <a:bodyPr>
            <a:normAutofit fontScale="90000"/>
          </a:bodyPr>
          <a:lstStyle/>
          <a:p>
            <a:r>
              <a:rPr lang="en-CA" dirty="0"/>
              <a:t>Challenge: Given that “a” and “b” are positive integers, find all the possible values of (</a:t>
            </a:r>
            <a:r>
              <a:rPr lang="en-CA" dirty="0" err="1"/>
              <a:t>a,b</a:t>
            </a:r>
            <a:r>
              <a:rPr lang="en-CA" dirty="0"/>
              <a:t>) such that:  </a:t>
            </a:r>
            <a:r>
              <a:rPr lang="en-CA" sz="1700" dirty="0"/>
              <a:t>Euclid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353992"/>
              </p:ext>
            </p:extLst>
          </p:nvPr>
        </p:nvGraphicFramePr>
        <p:xfrm>
          <a:off x="395536" y="1327597"/>
          <a:ext cx="3437114" cy="73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952200" imgH="203040" progId="Equation.DSMT4">
                  <p:embed/>
                </p:oleObj>
              </mc:Choice>
              <mc:Fallback>
                <p:oleObj name="Equation" r:id="rId4" imgW="95220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327597"/>
                        <a:ext cx="3437114" cy="733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3121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hc13"/>
  <p:tag name="ISPRING_SCORM_PASSING_SCORE" val="100.0000000000"/>
  <p:tag name="ISPRING_RESOURCE_PATHS_HASH" val="6cefca26cfd723173d4fc5f1a1f41ba8a745a"/>
  <p:tag name="ISPRING_RESOURCE_PATHS_HASH_2" val="e1627d70b8d23ab494901ab3a8fe123a5725d"/>
  <p:tag name="ISPRING_ULTRA_SCORM_COURSE_ID" val="CBE1EC79-D736-4D24-A57E-5C11258A9575"/>
  <p:tag name="ISPRING_SCORM_RATE_SLIDES" val="1"/>
  <p:tag name="ISPRING_PLAYERS_CUSTOMIZATION" val="UEsDBBQAAgAIAA1N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N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T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N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T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T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1TR/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N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N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TVNH15kSKV8AAABqAAAAGwAAAHVuaXZlcnNhbC91bml2ZXJzYWwucG5nLnhtbC2MWwqAIBAA/4PuIHuATU2thczLJCn0wqTH7Yto/mY+pnPXPLHDpz2uiwWBHFxfFt2W/BH9ya63CZT8A9htoSYU+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+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="/>
  <p:tag name="ISPRING_PRESENTATION_TITLE" val="Section 1.3 Prime Factorization"/>
  <p:tag name="ISPRING_RESOURCE_PATHS_HASH_PRESENTER" val="ff3828512e11d6c095a19b587ccd4187793be7"/>
  <p:tag name="ISPRING_PLAYERS_CUSTOMIZATION_2" val="UEsDBBQAAgAIAE2rMU+4+Zi64gIAAGcKAAAYAAAAbm9uZS9jb21tb25fbWVzc2FnZXMubG5nrVZdb9owFH2v1P9gRerb1m5ve4CgAG5lNSQ0MaXdi+UmLlhNYhY7dOzX78aBDrahAK2EImznfp1z7nU6vZ95hpai1FIVXefr5RcHiSJRqSxmXWdCrz9/c5A2vEh5pgrRdQrloJ57ftbJeDGr+EzA//MzhDq50BqW2q1Xf9ZIpl1n3Gd9b3DLaMi88Zj1J5SGAfO9PvYdt8+Tl87V+vU91oMwoFHos7EXYJ8F+IE6bv08zm4c4XvHrZ+tdpMowgFlsU+GmJGYBSEFZ6OxjykeOu6jqtCcLwUyCi2leEVmLgA3I0uBdCZTe5Ao2Cgq0RZsGI48ErAIxzQiA0rCwHFjVZarT9Ytr8xclRBOo1Rq/pSJ1MYEhuz5ohQaQnMDDCL4mbmEN1XOZXHZFhpqxBGgE8fTMIK6cGFEiThacK1fVZnu1LcdqM0xCQYhQDigW85p7WPjGHKUoLOyFIlpdwZZehaZNSNTEgzDKaNWCDUZeaUNAJ4vMmGEzVbWpfDEovIknhUwkwm+bFCD6JamVoBGOI69G8z64QNoAEQXHmMR3jpueHuMxSOOoSAct9kE3j258SwioM6NdDbSTHithGyFeJKAXc3cUqpKw07NJgjIVq8vjwsT47sJKIZ4/p4OaLwC9HY1k0sBeZSpKFsDQVMO8JAEN+xuQr6za4/4ePgfmvkKFcogni55kQggNuGVFmgFZ6lM7VktMRv/RyV/IW7WDXmx7uVgiB8ujs1np/33qI8bI/KFaQtdA7ZO/5Qs6nbam8IhpZ8WPx7gwItI+DHMaJlXWTOw3s3PW2bHctSaxDuROpytD83EKuXgKWmFcvp43LqzdsYYJdTHMC3B4awpDFxmMpdGpAf4nIxwjWgMw6YZPjuVTFWVpVZYmXyxAwgupioX/96Gz6XK7W7G9QbYZgD23pNFU1zUBB0fcSu+aeNgfrakcTpLlEAlH/J5wZvWyVUOW3/FfVtp+0nYudr6QvwNUEsDBBQAAgAIAE2rMU8VHmAbowAAAH8BAAApAAAAbm9uZS9wbGF5YmFja19hbmRfbmF2aWdhdGlvbl9zZXR0aW5ncy54bWx1kEEKgzAQRfeewhsIXYdA16VFqBcYcZRAkgmZUfD2TURtadNl3vs/w4xiFDF+Yl3VtYJZ6CkQRUucUTXvd7YMC169cSCGfMKCvOdKJjcsUWgjMnrZlB7Bcsr/8GN4a2E9P+IjXjDlQmcc6kupsJlc8rCYaWPdGlCPEdOAL5hz6KG3eMO1J4jD4wzsG//VuZs2mx3eaUAdIrkgqvlAVbrXcfQXUEsDBBQAAgAIAE2rMU8fVIpqMAMAAMcOAAAiAAAAbm9uZS9mbGFzaF9wdWJsaXNoaW5nX3NldHRpbmdzLnhtbOWX3U/bMBDA3/tXWJl4XAPaJk0oLWL9kKqNgkhh8ITc2G1OOHbmj3blr985bkvZyha+JLY9VE3su9+d787nODn4Xggy49qAkq1or7kbES4zxUBOW9HZqP/2Y0SMpZJRoSRvRVJF5KDdSEo3FmDylFuLooYgRpr90rai3NpyP47n83kTTKn9rBLOIt80M1XEpeaGS8t1XAq6wD+7KLmJloQaAPwVSi7V2o0GIUkgHSnmBCfAWtEQne0LavIoDhJjml1PtXKSdZRQmujpuBW96fS6e913K5lA6ULBpQ+HaeOgH7b7lDHwDlCRwg0nOYdpjp5isObAbO6fYi+dxL8yKnJYM/WMjsLFS7uE44RyOuNLYzhCraVZjvrWtCdUGJ7Em0MrMfAhpJmFGXp2qx78nTghUleWStu21Q4RPw2uKPE9mGSiNowt38lYCYxt5RSWSTHmbEgLHqKdXoPso9BeRCa0ALFoRccllySlEpMLlgrI1rrGjY0FWyW1v5Q+1EAFOZOA1cfJURrdWg+LynKqDd/0ajVjfGSz9lflBCML5YiAa06sIhhdV+BTzslmCshEq6IaxRKxxAhAizPgc84OqlAtgfcZukQThUNNLMVScBssfHNwQ8Z8ojRyOZ1h4eI4mMBvPghcUmNuoXTl4076ZdDtXQ2G3d7Fjl8gZTMqswfCsZx4UdoX4dMFkcqu9DAcGXWGV0lhwKq5OmtrPj4N64rGPD9TNu7wDRRO0OfErwOygX7BlL+MlYck/o8e1Dab01m10f3mrdC4xQFTEpg4kWFLArnsgDWAGZVESbEgNMOmbHzbmIFyBkdCgwho83gPgz6WafU2hRk2SaUZ179HsoXERpn1lS58Mhnx518r6nZGGLNR7/SwMxqcD0aXV6PexSicRmv1eGv3TGLf1Lf3eH9ovMYWf3LaO68T+SEGoVaGemkt3HEdqePPdaROw5l0snEe1XIBe8w07BnsMgIKwCJ4RRXzlK+CUG3PXDF/zYb5B1b/+j4Ja68/7R0NPh1/6f7vu+CpcQhvqztTfOdek8RbL0B+pgAJBV6r/KG4vjW1P7zfTeLtU40G0u5ePtuNH1BLAwQUAAIACABNqzFPcVeUnRUBAADRAgAAHAAAAG5vbmUvZmxhc2hfc2tpbl9zZXR0aW5ncy54bWyNktFOgzAUhu99CoL3kE2NmrAmbuiN0SzZXuAAB9IMekh7IOHtrYUNVIjrVfv//9fTnjYyJ6m8FrWRpDb+yhc3nhelVJI+ILNUhflWzpons42fNMykgpQUo+JAka6g9MXtmxtR6JL/UWRrXsvkkOJY5mH9tI2vQoYa99vHePe8BNRQYJBAeio0NSqz+d1rvIrvJvlhOm1IZH52BxqmA4NmwbrBKBzXvW+gxRclK2DbZ2swmiE55/RMSVTvNRrbLmeKHEpjiT/6eIR9Cd1lM3MGZpwl5CgrFOs5xDk9pqCVhVOPXY0i12iL/BL7JCpISnzHLiHQ2eclMtx90e5pe8emwg/KUNSaqpqjcCK5hxmfwc7tVxZfUEsDBBQAAgAIAE2rMU/Xm3CWKwMAAG8OAAAhAAAAbm9uZS9odG1sX3B1Ymxpc2hpbmdfc2V0dGluZ3MueG1s3VdNTxsxEL3nV1hbcWy2qJcKJUE0H2pUSBAbKJyQs3ayI7z21h9Jw6/veJ2EQANdKBGohyjZ8cyb8Zvxc7Zx+CsXZMa1ASWb0X79U0S4TBUDOW1G56Pexy8RMZZKRoWSvBlJFZHDVq1RuLEAkyXcWnQ1BGGkOShsM8qsLQ7ieD6f18EU2q8q4Szim3qq8rjQ3HBpuY4LQRf4ZRcFN9ESoQIAfnIll2GtWo2QRkA6UcwJToA1owEW+83mIoqDw5imN1OtnGRtJZQmejpuRh/a3c5+5/PKJ4B0IOfSs2FaaPRme0AZA5+figRuOck4TDMsFLmaA7OZ/xV770b8J0aJHLZMPUZb4d6lXYLjgnI65ctkaKHW0jTDeGtaEyoMb8SbppUbeAZpamGGld2Fh3onTojEFYXStmW1Q4gHxhVK/AhMY6I2ki2fyVgJpLYsCqckH3M2oDnOxGlPRmRCcxCLZjQsuCQJldhRsFRAuo4wbmws2LKTvaX3kQYqyLkEHDlOTpLoLmfYSppRbfhmLasV4/lMWz+UE4wslCMCbjixiiCnLsdfGSebxJOJVnlpFdRYYgRgxhnwOWeHJUFLwMcSXWGK3GEkzl8huA0Zfjq4JWM+URpxOZ3htKIdTMCvPwu4oMbcgdJVjXvJcb/Tve4POt3LPb9BymZUps8ExyHieWF3gk8XRCq7ikM6UuoML5vCgJVrVfZWf3kb1nOMfX6lbtzDN5A7QV8Tfk3IBvQOW76bLM9p/F8rqJw2o7PyoPvDW0LjEQdsScDEhRTVCuRS9yoAplQSJcWC0BSl2HjZmIFyBi1BIAK0eXmFIR7HtHyawgxFUmnG9dOQbCFRKNOe0rlvJiP+0mtGnfYIORt1z47ao/5Ff3R1PepejsIdtA6Pt6pnI/ZSvl3Z/VXxUNjHb6fsp2fdiyqED3DvlRrTTSrBDat4Db9X8ToLV9HpxjVUqQSUlmk4KiguAnLA3r+jQdn6FwCenJQwW688KO/gePz3u97aa7NNFkjCc/BBu9aHygQk3ZP+1+FxZ6dMQDUq3nYU/pWJ8LR6JYrvvbY04q3vNzW0339JbNV+A1BLAwQUAAIACABNqzFPjnP2+moAAADlAAAAGgAAAG5vbmUvaHRtbF9za2luX3NldHRpbmdzLmpzq+ZSAAKlHCUFK4VqMBvMTyotKcnP00vOzytJzSvRy8svyk0Eq1FSdgMDJR2civPLUosIKE1LTE5FMdTUyMLJBadKhIkmTuYuzpbI6goS01P1khKTs9OL8kvzUiDKnF1dDF2MlcCqarlqAVBLAwQUAAIACABNqzFPvH0190oAAABJAAAAFwAAAG5vbmUvbG9jYWxfc2V0dGluZ3MueG1ss7GvyM1RKEstKs7Mz7NVMtQzUFJIzUvOT8nMS7dVCg1x07VQUiguScxLSczJz0u1VcrLV1Kwt+OyyclPTswJTi0pASos1rfjAgBQSwMEFAACAAgAT6sxT5BJJiUoBQAA9hMAACYAAAB1bml2ZXJzYWwtbm8tdmlkZW8vY29tbW9uX21lc3NhZ2VzLmxuZ61Y/27bNhD+v0DfgRBQYAO6tB3QYBgSF7TExEJkyRXppNkwCIzE2EQk0dUPJ95fe5o92J5kR0p27baBpKRAHJiS77sj+X13R558eMhStBZFKVV+ar07emshkccqkfni1Jqzs19+s1BZ8TzhqcrFqZUrC30YvXxxkvJ8UfOFgO8vXyB0komyhGE50qMvYySTU2s2jsbYvohYEOHZLBrPGQv8yMNj4lmjMY/vTt60P3/E2g6mM+xfR15wHkRj99wa2Spb8XyDPLVQP/16fPzw7v3xz4Ng6BR73iEQMkjv3/YA8lkYeBGgES/yySdmjfT/YXbBnHmuT6xR+2WY9Swkl9ZI/++0m4ch8VlEPdchkUsjP2BmLTzCiGONrlWNlnwtUKXQWop7VC0FsKCShUBlKhPzIlbwIK9FlzMnmGLXj0JCWejazA18a0RVUWxeG1heV0tVgLsSJbLkN6lIjE/gm3m/KkQJrnkFfETwVy0l/FJlXOZH3a6vfC/AjiHZlFCKz2Fx2W5SgHQAfy+rJbxLhHoNLu7zVPEE3RYCAAOK+GqVyrj5paSrQkc4S/mmM4oQX7n+OZA98GhEfGf7xBqRPEFOwfVkB6KEmJIQAApeiuIJtpHhujFHOE2HIUzc84kHH6ZDmMjFMoVPNTSOGQEmzETeZQVMJSFwnNKrIHT0ooErxNGKl+W9KpIDlu7vZxew69sBCMFme+BMY2yBgR8Scl9RiLjqBoMoseF3qyuYKhAwYiYZaElldVmBbLJVKiphopV6Kjw2lLoRtwr0lQq+brgP3o3YOmnu4blvT6Ix26VQj9d5vOxpB+L8rj721VADTfY53xlTixaNg0+QXSAZBkMsggvIgRdDLK4JhUUmtMvGx5fuOTa7BHlvm5S2SS/mOsekG8TjGOw0m9ZS1SU80UsCqcnsSHk0zA0lH+fAYhd7j+TWBhXoYEYLuRYQR5GIotMRpHubOFpUH+fuH9EZdj3ifId6fINyVSGerHkeCyBbzPWebuBdIhPzTtPe+P9cy78Rr9pU/6qtEr5DPr0aGs9BYXlEEbyqRLaqulzrBWvDf0oUWuKPhtBn6k/zT23i49ANfszOlDKr06YCPXt/dpEN3aPOIJ65Uv1360dHQptSQ6Bh0cUReoy0v9VEux27ga6Iiehv5/pnYDNr6hYUNje/Vf2t/aAF8BV6KgadwBqbyCm0OhlUof62lzDrg/AvdcHob39FxtRlUHWuxE0pq07PRs+966uR89ML617PelBsmMs8CNkHwEXbD5YolRnEn/TAnE/JdgWaEnEwkytVp4mRfyrvTJmAta0z8W03fFuozDxNebmlf1OmPjwnimZyYeN0NqCf2im49/7sCfjpu0QJDqGNsbFv697H1mpPexqBfPRSeIxuWyfQUcareAnl+FbVedITqDmCOeQMA1g7Zyp40d2FtQBfhdE8Re3T3weB6I4OkijZgf3pq0qUfw0G0dPYYdDm4Cceqk4ghseHAZhBH6v24Lu163kOZi5w+YccMHlT4jKVwaOjbr8glXbrMWPYnkxBTdSIR9UFtJBDELbksYN5CAe0Voc2AEE7wGSVCkQeuFbPENQpDi8gz5ojlzWa8uIOkjRTKh0Um9lALY5q2Jy+3GjUVSrzQZE/r0TqCTN3FmHHMdc7sJJwer9rOoIEjo9xe8+TqkVvMHuCfagBX+GJRFZDAUNCdtc3+orCXAd4iut7tv/++bfL3pTdbYaFJNaMv6Sw9bdVeDcqzQ3dyZu9C7v/AVBLAwQUAAIACABPqzFPFR5gG6MAAAB/AQAANwAAAHVuaXZlcnNhbC1uby12aWRlby9wbGF5YmFja19hbmRfbmF2aWdhdGlvbl9zZXR0aW5ncy54bWx1kEEKgzAQRfeewhsIXYdA16VFqBcYcZRAkgmZUfD2TURtadNl3vs/w4xiFDF+Yl3VtYJZ6CkQRUucUTXvd7YMC169cSCGfMKCvOdKJjcsUWgjMnrZlB7Bcsr/8GN4a2E9P+IjXjDlQmcc6kupsJlc8rCYaWPdGlCPEdOAL5hz6KG3eMO1J4jD4wzsG//VuZs2mx3eaUAdIrkgqvlAVbrXcfQXUEsDBBQAAgAIAE+rMU9LM4aKLwUAAGgdAAAwAAAAdW5pdmVyc2FsLW5vLXZpZGVvL2ZsYXNoX3B1Ymxpc2hpbmdfc2V0dGluZ3MueG1s5Vnbcts2EH33V2DYyWMsO7GbxCPJo0jUWBPdKtJJPJ2OByJXImoQYAFQjvLUr+mH9Uu6EC1a8hVKIk+aPHhkgnvOLvaGJVk9/pRyMgOlmRQ1b393zyMgIhkzMa15p2H7+WuPaENFTLkUUPOE9Mhxfaea5WPOdBKAMSiqCdIIfZSZmpcYkx1VKpeXl7tMZ8relTw3yK93I5lWMgUahAFVyTid44+ZZ6C9KwYHAvxLpbiC1Xd2CKkWTD0Z5xwIi9FyweymKG9zqhOvUoiNaXQxVTIXcVNyqYiajmveL02/td96uZQpqFosBWF9ouu4aJfNEY1jZq2gPGCfgSTApgmau7934JFLFpuk5r3ce2F5UL5ym2fBXmyeWp6mRC8Ic6UgBUNjamhxWWhUMAGF4QBdNyoHJF1bW5E08MmUC8VSPBc0ZVGId4j1Vc1rhecjv+2P/H7TPz8ddQtTnRFhJ+z6Tpig22n55/1B6AfnJ2GvuzEo9D+GG4A2tcyZfjjyA78f+qPzt53Bhgh3o64xfq/R6W6I+eC/DTrhppr6jd6mkOHJoO+GOTkb+qNup//uPBwMumFneI1a5PBKtlYr64lfxQKRuVpNb5Pk6VhQxrHZ3MhxDQbbFadqCqFsM6zGCeUaPPJnBtPfcsqZmdsKxa52AZA1dAaRGdnqq3m2orxruoIQDcOSLGv78E1Z2q9er229Umi/3tadVlbLZjdMpJFPbP3+3mFp/puDh82/x9AqNYZGCTYxs+xBqytLKWaRNDJshh0SbmxzknMe5FkmlbluY6uLpRH30FQnUqxF3l6TseRx6TFIxxD3aQorrT+4YKKNkvsemWCOcvTlIANBAirwuGEG/RuVBDofa8PM4phpX0k3FKOcIB+eh0B6wS1/RwlVei0py9DaFh/Vf+9LA/qPwt3F0r2iAWeoxZaGk7wvYtJS9BKPRxfxIQgXsRPMHG6zB5STEYrqDSRJg3Mn4RTryEXwA4w1M+AkKnMek7nMCWcX6GdJMOPzFP9LgKwey2SiZLpYxdHBEL0Iy4zBJcTHLorOUEWaIxLnlIyDKTT8lbPPZAwTqZAX6AzDhutMF/y7GxFnVOtrUrq08VlxuHX6Lf/jM7tBGs8oDgqbkWN5Q5qZrfDTORHSLHHojojmmBU2KDGLF/dc9rb75WEoOwzG+RtFY41fszTn9FvSlw5Zod5iyLejZZPAP2qBs9qEzhaFbot3QY0lzjAkBSfeiPB0YCIHV8KICiIFnxMa4YCibduYMZlrXCkaREGtv9zCAo9puria4kmGGlUMyolyb//Fy4PDX1+9fnO0W/n373+ePwi6Gt2GnFp1xezWfHDgd0beeLh4BHfPEO+GujHKPwK6d6B3xm1q5gPDvTPyjhHfGXtz0HcG3hr3H0E+MPTfwralSm3XiW/F8+7nPwd4xxrdaIad953w7A6CRSncHtiqFTtM3j1bLmbs73W0DPzGqHlCMFyn3TA4cmkPfYmd2EQJNpiJfQnighmchhhT34nehs5pFh35750IMYhOndRNbX/gtOF3LlKjYnYcrsyNTibgLDAtzjacBjhLcXiNn6yzf02fdarLb9yit9a6/h/t56sfbYv+taX2A1RFydZS9+c4ILYZoB/Y7d/3O58f+cXMaPly1kW4R9UFKBJKyZ3kh8tXkKQjJtIFEQCQFB+y3RwYw5O2q/XED/xe5+2g2/oJjobv1IPFVfnZYe07Q/n+e/3DnL2TMsFSdKt9MC+/5tUPD/aqlbtv7ewg2/rX0frOf1BLAwQUAAIACABPqzFPDnvHIGUDAACXDAAAKgAAAHVuaXZlcnNhbC1uby12aWRlby9mbGFzaF9za2luX3NldHRpbmdzLnhtbJVX207jMBB95yuq7jtdCrsFKVTqDQltF9DS7bvbTFurjh3ZTtn+/Y4vSZw2IYUICc+cY8/leCwitae8cwCpqOCP3X53eNXpROtMSuB6AUnKiIYOjR+7T3/n827PuQUT8h20pnyrjCW3WeAq01rw67XgGve45kImhHWH357sT9SzyDaWwJAu5WzIGspjfvTvx9OLKP6Mu/FgOnloIqxFkhJ+nIutuF6R9X4rRcZjE9qt+Zpou2MKklG+b42IUaWfNSSVmGY3s/6sfxkllaAUmJAepqP+6Gcri5EVsCL7wd393ehCTnnU5405oR2ootrSBv3B7eCuiZaSLVSLPJlNb6a3zXiOu1e78mlcjqDhn27NHIV/BPmlzUWapV/RSCrF1hT0hDMwXyuHCRLj9UPC9MF8rQSTkDmoVZCK0RjbIGTspPjdfE3gplr6P8MhEZm7LQV7M004mR5GISsGQy0ziHr5yvnUTny8ZhovEww3hCkEhKYS9IYZvpFM5dtUbSXuD3xQHgcgbygRS8GyBCYu3gBYtZf4yWRs50oYX2ELApRw8MYgwtJYIl+wrGfIwFgi3023Xjk7nsFPPY6T62FMfDM/rz56gRNc5vXKV7nXnDQ3t1wFR3tDjklEDEMrqwVNwHQt6lmbC6l3FlPEyYFuicY36bfBrY42GRX1ThxeafW6ijTVDOrkthaZVBgMupc+W9+5Go+juIdDjfQcNjpHV41lU8xrEWrBrtuV7rcr6ubWHY1vyWM3IXIPciEEU92O5+H9w23cq3zOMNMa31KQz3wjLuRwoSHc3ybRBBbuCl4KJ1qT9S7BkJoyKCrqGlvfv8gfW9dYniUrkDPUA4VckFWbw+3odsfwVy8pfEBcJTQ4HVPvcDtOaKH3wOAFAESud/ltcAvnSTKmKYMD5DMlMNiEmzKLFKq/Ll8jrqokA8tFevQjqBRKiKs6aghLjKue4TztmtdkpWxmlYmSD/dypFTGfT4ljVjDAWnXXkmVjdFfV0HsVaWcJNPiXROp/abl2udODjDiNLEDCB3B8TUex2FCpL4q1plX68xehmAerWIzlRNqPE0UM2aH/TqK9ZzO2AVez+FGAoTz1RqvghfgFxxXgsj4pYBUnoQat2Njjvho2nGNgz5JddQLTK45RRvwb/yHZPgfUEsDBBQAAgAIAE+rMU/65zdOKgUAAPIcAAAvAAAAdW5pdmVyc2FsLW5vLXZpZGVvL2h0bWxfcHVibGlzaGluZ19zZXR0aW5ncy54bWzdWd1S2zgUvucpNN7pZQn0Z9syCUyamMHT/G1s2jI7O4xin8RaZMkryaHp1T7NPtg+yR7FxCQQQOkSOu0FEyyf79PR+bddP/qScTIFpZkUDW9/d88jIGKZMDFpeKfR8fO3HtGGioRyKaDhCemRo8Odel6MONNpCMagqCZII/RBbhpeakx+UKtdXl7uMp0re1fywiC/3o1lVssVaBAGVC3ndIY/ZpaD9q4YHAjwL5PiCna4s0NIvWTqyqTgQFiCmgtmD0X5icm4VyulRjS+mChZiKQluVRETUYN75eW395vv1zIlExtloGwJtGHuGiXzQFNEmaVoDxkX4GkwCYparu/98ojlywxacN7uffC8qB87TbPnL08O7U8LYlGEOZqgwwMTaih5WW5o4IxKPQG6EOjCkDSlbUlSQNfTLVQLiUzQTMWR3iHWFM1vHZ0PvSP/aHfa/nnp8NOqaozIgqiju+ECTtB2z/v9SM/PD+Jup2NQZH/OdoAtKlmzvSDoR/6vcgfnr8P+hsi3JW6xvjdZtDZEPPJfx8G0aY79ZrdTSGDk37PDXNyNvCHnaD34Tzq9ztRMLhGzWN4KVrrtdXAr2OCyEIth7dJi2wkKONYa27EuAaD1YpTNYFIHjPMxjHlGjzyZw6T3wrKmZnZDMWidgGQN3UOsRna7Gt4NqO8a7qSEBXDlKxy+/W7KrXfvF05eq3c/fpYa7WsV7VukEojn1j7/b3XlfrvXt2v/h2K1qkxNE6xiJlFDVpeWUgxi6SxYVOskHDjmOOC87DIc6nMdRlbXqyUuIOmPpZixfP2mowkTyqLQTaCpEczjL/BsfDIGIOSo/H6OQgSUoHthRk0aFwhdDHShpl5Wzm+km4qRjnB1oH9D0g3vGXgOKVKr0Rh5Utb0+PD33vSgP6jtG+5dKdoyBnuYnPBSd4XCWkreont0EV8AMJF7ARDhdtwAeWkhKJ6A0nS5NxJOMPEcRH8BCPNDDiJyoInZCYLwtkF2lkSDPEiw/9SIMt9mIyVzOarnGpD9NwtUwaXkBy5bHSGW2QFInEuyTmYcoe/CvaVjGAsFfICnaLbcJ3pkn93I+Kcan1NShc6Piu7WdBr+5+f2QPSZEpxMtiMHPMZstxshZ/OiJBmgUNzxLTAqLBOSVgyv+dytt1vd0NVUtDPj+SNFX7NsoLTx6SvDLJEvUWXb2eXTRz/oAbO26Z0Ok90m7xzakxxhi4pOfFGjI2DiQJcCWMqiBR8RmiME4m2ZWPKZKFxpSwQJbX+dg1LPIbp/GqCDy24o0pAOVHu7b94+er1r2/evjvYrf379z/P7wVdzWoDTu125bDWunfCd0beeJp4AHfH1O6GujG7PwC6c4J3xm2q5j3TvDNyzUzvjL052TsDb833DyDvmfJvYY+lymzVSW75c/0DnwM8sEo3W1HwMYjO1hDMU+H2wFav2elx/TA5H6pvzJKj7zdMhn5z2Doh6KDTThQeuBSEnsTaa+IUS8rYvudwwfRPI/Si70RvneU0fQ79j06E6Dan2um2ba/vdOAPLlLDclocLE2KTipg95+U3Qz7P2cZjqvJk9Xy/1NZnTLxkYvy1orVj1Fw1j69snsrTlmjtlRwgKo43Vqw/sBN4Pv55Ce29Nro1+saLgkhYxb0RJ33Z37XMly8YHUR7lJ1AYpEUnIn+cHiNSIJxFi6IEIAkuFzs5sBE3jS6rQa9KHfDd73O+2tRj9zC/8fouQ8rvnKq+q7wcqHguoF9uqXtR1cX/1OebjzH1BLAwQUAAIACABPqzFP7ExZUrYBAAB6BgAAKAAAAHVuaXZlcnNhbC1uby12aWRlby9odG1sX3NraW5fc2V0dGluZ3MuanONlFFPgzAQx9/3KRZ8NYsylM23OTBZ4oOJezM+FHZjZKXXtB06jd9dyjYtcOjoC/3z6/96V3qfg2H1eKk3vBt+1u/1/Kk5rzWwmlE7uGzqvEcvrO5pnq9gmRfAcwFeCylPS3/kr1+CMvZEbZrsn62tdvw8tF/WjGsXl4SFIjRNaCWhvRHaOxX4o5HZMatDRk6Zk50xKEYpCgPCjASqgtWMd/FQP26CLRhLUP+ga5ZCw/TGn9xHveSvY3AfRvOpy6VYSCb2j5jhKGHpNlO4E6tj/LEdLr3ZS1DVgW/7wvJcm4WBoh04vo792O8npQKt4Rh3Gs382S0Jc5YAdxMKg0kw+wNtGHcL2qLLXOfmRId+OA4Dl5Ysg06V5nF0HY2bmKi8OtXsBD9wBt5NXzKSsz2oc6xQ7uQZBygVZrYiXTS0g0Q5slUusgMXTe0gObtZa9v3b9QdY5SgWv38FVd2uEynGI1rhq1rtiFubdHXXM7oDIa83LoV9ZHqC5wSqbhIaJJaXJKbMe1OY+cvVdpMbUEtEXnVPO2hgK6aCaiFWKMVmDEs3RSVVqXz6jYKcufp2Tm2tjn4+gZQSwMEFAACAAgAT6sxT7jnPPJeAAAAYwAAACUAAAB1bml2ZXJzYWwtbm8tdmlkZW8vbG9jYWxfc2V0dGluZ3MueG1sDcq9DkBADADg3VM03f1tBsdmtOABGhqR9FpxR3h7t33D1/avF3j4Coepw7qoEFhX2w7dHS7zkDcIIZJuJKbsUA2h77JWbCWZOMYUA5xCH18z+4TII/k0h1sEyy77AVBLAQIAABQAAgAIAE2rMU+4+Zi64gIAAGcKAAAYAAAAAAAAAAEAAAAAAAAAAABub25lL2NvbW1vbl9tZXNzYWdlcy5sbmdQSwECAAAUAAIACABNqzFPFR5gG6MAAAB/AQAAKQAAAAAAAAABAAAAAAAYAwAAbm9uZS9wbGF5YmFja19hbmRfbmF2aWdhdGlvbl9zZXR0aW5ncy54bWxQSwECAAAUAAIACABNqzFPH1SKajADAADHDgAAIgAAAAAAAAABAAAAAAACBAAAbm9uZS9mbGFzaF9wdWJsaXNoaW5nX3NldHRpbmdzLnhtbFBLAQIAABQAAgAIAE2rMU9xV5SdFQEAANECAAAcAAAAAAAAAAEAAAAAAHIHAABub25lL2ZsYXNoX3NraW5fc2V0dGluZ3MueG1sUEsBAgAAFAACAAgATasxT9ebcJYrAwAAbw4AACEAAAAAAAAAAQAAAAAAwQgAAG5vbmUvaHRtbF9wdWJsaXNoaW5nX3NldHRpbmdzLnhtbFBLAQIAABQAAgAIAE2rMU+Oc/b6agAAAOUAAAAaAAAAAAAAAAEAAAAAACsMAABub25lL2h0bWxfc2tpbl9zZXR0aW5ncy5qc1BLAQIAABQAAgAIAE2rMU+8fTX3SgAAAEkAAAAXAAAAAAAAAAEAAAAAAM0MAABub25lL2xvY2FsX3NldHRpbmdzLnhtbFBLAQIAABQAAgAIAE+rMU+QSSYlKAUAAPYTAAAmAAAAAAAAAAEAAAAAAEwNAAB1bml2ZXJzYWwtbm8tdmlkZW8vY29tbW9uX21lc3NhZ2VzLmxuZ1BLAQIAABQAAgAIAE+rMU8VHmAbowAAAH8BAAA3AAAAAAAAAAEAAAAAALgSAAB1bml2ZXJzYWwtbm8tdmlkZW8vcGxheWJhY2tfYW5kX25hdmlnYXRpb25fc2V0dGluZ3MueG1sUEsBAgAAFAACAAgAT6sxT0szhoovBQAAaB0AADAAAAAAAAAAAQAAAAAAsBMAAHVuaXZlcnNhbC1uby12aWRlby9mbGFzaF9wdWJsaXNoaW5nX3NldHRpbmdzLnhtbFBLAQIAABQAAgAIAE+rMU8Oe8cgZQMAAJcMAAAqAAAAAAAAAAEAAAAAAC0ZAAB1bml2ZXJzYWwtbm8tdmlkZW8vZmxhc2hfc2tpbl9zZXR0aW5ncy54bWxQSwECAAAUAAIACABPqzFP+uc3TioFAADyHAAALwAAAAAAAAABAAAAAADaHAAAdW5pdmVyc2FsLW5vLXZpZGVvL2h0bWxfcHVibGlzaGluZ19zZXR0aW5ncy54bWxQSwECAAAUAAIACABPqzFP7ExZUrYBAAB6BgAAKAAAAAAAAAABAAAAAABRIgAAdW5pdmVyc2FsLW5vLXZpZGVvL2h0bWxfc2tpbl9zZXR0aW5ncy5qc1BLAQIAABQAAgAIAE+rMU+45zzyXgAAAGMAAAAlAAAAAAAAAAEAAAAAAE0kAAB1bml2ZXJzYWwtbm8tdmlkZW8vbG9jYWxfc2V0dGluZ3MueG1sUEsFBgAAAAAOAA4AiAQAAO4kAAAAAA=="/>
  <p:tag name="ISPRING_LMS_API_VERSION" val="SCORM 1.2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m9h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360</Words>
  <Application>Microsoft Office PowerPoint</Application>
  <PresentationFormat>On-screen Show (4:3)</PresentationFormat>
  <Paragraphs>45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1.3 Prime Factorization </vt:lpstr>
      <vt:lpstr>I) What are factors?</vt:lpstr>
      <vt:lpstr>PowerPoint Presentation</vt:lpstr>
      <vt:lpstr>II) Prime Factorization</vt:lpstr>
      <vt:lpstr>III) Perfect Squares and Cubes</vt:lpstr>
      <vt:lpstr>Ex: What is the lowest value of “k”, where “k” is an integer, so that “N” is a perfect square?</vt:lpstr>
      <vt:lpstr>PowerPoint Presentation</vt:lpstr>
      <vt:lpstr>PowerPoint Presentation</vt:lpstr>
      <vt:lpstr>Challenge: Given that “a” and “b” are positive integers, find all the possible values of (a,b) such that:  Euclid</vt:lpstr>
      <vt:lpstr>Math Prize for Girls 2015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 Prime Factorization</dc:title>
  <dc:creator>Danny Young</dc:creator>
  <cp:lastModifiedBy>Danny Young</cp:lastModifiedBy>
  <cp:revision>29</cp:revision>
  <dcterms:created xsi:type="dcterms:W3CDTF">2011-06-27T16:11:13Z</dcterms:created>
  <dcterms:modified xsi:type="dcterms:W3CDTF">2019-09-18T04:27:59Z</dcterms:modified>
</cp:coreProperties>
</file>